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60" r:id="rId4"/>
    <p:sldId id="259" r:id="rId5"/>
    <p:sldId id="280" r:id="rId6"/>
    <p:sldId id="277" r:id="rId7"/>
    <p:sldId id="272" r:id="rId8"/>
    <p:sldId id="281" r:id="rId9"/>
    <p:sldId id="284" r:id="rId10"/>
    <p:sldId id="273" r:id="rId11"/>
    <p:sldId id="282" r:id="rId12"/>
    <p:sldId id="283" r:id="rId13"/>
    <p:sldId id="285" r:id="rId14"/>
    <p:sldId id="286" r:id="rId15"/>
    <p:sldId id="288" r:id="rId16"/>
    <p:sldId id="287" r:id="rId17"/>
    <p:sldId id="268" r:id="rId18"/>
    <p:sldId id="271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C0FF"/>
    <a:srgbClr val="43CEFF"/>
    <a:srgbClr val="85DFFF"/>
    <a:srgbClr val="B9EDFF"/>
    <a:srgbClr val="00B0F0"/>
    <a:srgbClr val="BDD7EE"/>
    <a:srgbClr val="C67DAB"/>
    <a:srgbClr val="5E6D8E"/>
    <a:srgbClr val="8C88A6"/>
    <a:srgbClr val="99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A4E8-3B38-4A91-A788-EBF3FF18B9C3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EB04-16C1-4177-B824-E84387AA59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7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898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9340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6630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6106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471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0492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4A602-5721-046A-01A9-B7B3C5B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F693D7-B4EB-9DA4-42F4-08A89767CA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2789-3F60-922B-3F06-131D1CD810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AB3901-E3AE-C9A9-0AFB-4897ED836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D9048-CB33-3586-49A1-583E8A2B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0E47B-8BC1-10FC-AC8F-8E1F3C3297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9D761-161A-FC67-0655-0D08717D8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6827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718B7-2692-0B0A-8E02-D75C6C6F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E66FF3-B4DE-67E2-3839-4F365B1BC8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1285E-E938-68C9-B369-CDF68ACE54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7C3DBA2-4163-AA4D-67E1-52F634B2A8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8B48B3E-3F6F-8A9C-FA1B-197F43539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0B77B-8E76-D6A3-E6E0-EFF39E7485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3E7FF-B326-CEC9-60FD-D46551C26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107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기능</a:t>
            </a:r>
            <a:r>
              <a:rPr lang="en-US" dirty="0"/>
              <a:t> </a:t>
            </a:r>
            <a:r>
              <a:rPr lang="en-US" dirty="0" err="1"/>
              <a:t>설명드리겠습니다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현재</a:t>
            </a:r>
            <a:r>
              <a:rPr lang="en-US" dirty="0"/>
              <a:t> 코로나19 </a:t>
            </a:r>
            <a:r>
              <a:rPr lang="en-US" dirty="0" err="1"/>
              <a:t>상황이</a:t>
            </a:r>
            <a:r>
              <a:rPr lang="en-US" dirty="0"/>
              <a:t> </a:t>
            </a:r>
            <a:r>
              <a:rPr lang="en-US" dirty="0" err="1"/>
              <a:t>잠잠해졌</a:t>
            </a:r>
            <a:r>
              <a:rPr lang="en-US" dirty="0"/>
              <a:t> </a:t>
            </a:r>
            <a:r>
              <a:rPr lang="en-US" dirty="0" err="1"/>
              <a:t>지만</a:t>
            </a:r>
            <a:r>
              <a:rPr lang="en-US" dirty="0"/>
              <a:t> 요 </a:t>
            </a:r>
            <a:r>
              <a:rPr lang="en-US" dirty="0" err="1"/>
              <a:t>몇년사이</a:t>
            </a:r>
            <a:r>
              <a:rPr lang="en-US" dirty="0"/>
              <a:t> </a:t>
            </a: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엄청</a:t>
            </a:r>
            <a:r>
              <a:rPr lang="en-US" dirty="0"/>
              <a:t> </a:t>
            </a:r>
            <a:r>
              <a:rPr lang="en-US" dirty="0" err="1"/>
              <a:t>시달리지</a:t>
            </a:r>
            <a:r>
              <a:rPr lang="en-US" dirty="0"/>
              <a:t> </a:t>
            </a:r>
            <a:r>
              <a:rPr lang="en-US" dirty="0" err="1"/>
              <a:t>않았습니까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이런</a:t>
            </a:r>
            <a:r>
              <a:rPr lang="en-US" dirty="0"/>
              <a:t> </a:t>
            </a:r>
            <a:r>
              <a:rPr lang="en-US" dirty="0" err="1"/>
              <a:t>시기에</a:t>
            </a:r>
            <a:r>
              <a:rPr lang="en-US" dirty="0"/>
              <a:t> </a:t>
            </a:r>
            <a:r>
              <a:rPr lang="en-US" dirty="0" err="1"/>
              <a:t>홈텐딩이라는</a:t>
            </a:r>
            <a:r>
              <a:rPr lang="en-US" dirty="0"/>
              <a:t> 게 </a:t>
            </a:r>
            <a:r>
              <a:rPr lang="en-US" dirty="0" err="1"/>
              <a:t>유행을</a:t>
            </a:r>
            <a:r>
              <a:rPr lang="en-US" dirty="0"/>
              <a:t> </a:t>
            </a:r>
            <a:r>
              <a:rPr lang="en-US" dirty="0" err="1"/>
              <a:t>했다고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홈 + </a:t>
            </a:r>
            <a:r>
              <a:rPr lang="en-US" dirty="0" err="1"/>
              <a:t>바텐딩의</a:t>
            </a:r>
            <a:r>
              <a:rPr lang="en-US" dirty="0"/>
              <a:t> </a:t>
            </a:r>
            <a:r>
              <a:rPr lang="en-US" dirty="0" err="1"/>
              <a:t>합성어인데요</a:t>
            </a:r>
            <a:r>
              <a:rPr lang="en-US" dirty="0"/>
              <a:t> </a:t>
            </a:r>
            <a:r>
              <a:rPr lang="en-US" dirty="0" err="1"/>
              <a:t>집에서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즐기는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하나도</a:t>
            </a:r>
            <a:r>
              <a:rPr lang="en-US" dirty="0"/>
              <a:t> </a:t>
            </a:r>
            <a:r>
              <a:rPr lang="en-US" dirty="0" err="1"/>
              <a:t>모르는</a:t>
            </a:r>
            <a:r>
              <a:rPr lang="en-US" dirty="0"/>
              <a:t> </a:t>
            </a:r>
            <a:r>
              <a:rPr lang="en-US" dirty="0" err="1"/>
              <a:t>사람이라도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본인</a:t>
            </a:r>
            <a:r>
              <a:rPr lang="en-US" dirty="0"/>
              <a:t> </a:t>
            </a:r>
            <a:r>
              <a:rPr lang="en-US" dirty="0" err="1"/>
              <a:t>취향에</a:t>
            </a:r>
            <a:r>
              <a:rPr lang="en-US" dirty="0"/>
              <a:t> </a:t>
            </a:r>
            <a:r>
              <a:rPr lang="en-US" dirty="0" err="1"/>
              <a:t>맞는</a:t>
            </a:r>
            <a:r>
              <a:rPr lang="en-US" dirty="0"/>
              <a:t> </a:t>
            </a:r>
            <a:r>
              <a:rPr lang="en-US" dirty="0" err="1"/>
              <a:t>칵테일을</a:t>
            </a:r>
            <a:r>
              <a:rPr lang="en-US" dirty="0"/>
              <a:t> </a:t>
            </a:r>
            <a:r>
              <a:rPr lang="en-US" dirty="0" err="1"/>
              <a:t>즐길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프로그램을</a:t>
            </a:r>
            <a:r>
              <a:rPr lang="en-US" dirty="0"/>
              <a:t> </a:t>
            </a:r>
            <a:r>
              <a:rPr lang="en-US" dirty="0" err="1"/>
              <a:t>만들기로</a:t>
            </a:r>
            <a:r>
              <a:rPr lang="en-US" dirty="0"/>
              <a:t> </a:t>
            </a:r>
            <a:r>
              <a:rPr lang="en-US" dirty="0" err="1"/>
              <a:t>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구현한</a:t>
            </a:r>
            <a:r>
              <a:rPr lang="en-US" dirty="0"/>
              <a:t> </a:t>
            </a:r>
            <a:r>
              <a:rPr lang="en-US" dirty="0" err="1"/>
              <a:t>기능은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칵테일</a:t>
            </a:r>
            <a:r>
              <a:rPr lang="en-US" dirty="0"/>
              <a:t> </a:t>
            </a:r>
            <a:r>
              <a:rPr lang="en-US" dirty="0" err="1"/>
              <a:t>입문자들을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기호</a:t>
            </a:r>
            <a:r>
              <a:rPr lang="en-US" dirty="0"/>
              <a:t> </a:t>
            </a:r>
            <a:r>
              <a:rPr lang="en-US" dirty="0" err="1"/>
              <a:t>조사를</a:t>
            </a:r>
            <a:r>
              <a:rPr lang="en-US" dirty="0"/>
              <a:t> </a:t>
            </a:r>
            <a:r>
              <a:rPr lang="en-US" dirty="0" err="1"/>
              <a:t>하여</a:t>
            </a:r>
            <a:r>
              <a:rPr lang="en-US" dirty="0"/>
              <a:t> </a:t>
            </a:r>
            <a:r>
              <a:rPr lang="en-US" dirty="0" err="1"/>
              <a:t>추천을</a:t>
            </a:r>
            <a:r>
              <a:rPr lang="en-US" dirty="0"/>
              <a:t> </a:t>
            </a:r>
            <a:r>
              <a:rPr lang="en-US" dirty="0" err="1"/>
              <a:t>해주고</a:t>
            </a:r>
            <a:r>
              <a:rPr lang="en-US" dirty="0"/>
              <a:t> </a:t>
            </a:r>
            <a:r>
              <a:rPr lang="en-US" dirty="0" err="1"/>
              <a:t>칵테일에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, </a:t>
            </a:r>
            <a:r>
              <a:rPr lang="en-US" dirty="0" err="1"/>
              <a:t>재료</a:t>
            </a:r>
            <a:r>
              <a:rPr lang="en-US" dirty="0"/>
              <a:t>, </a:t>
            </a:r>
            <a:r>
              <a:rPr lang="en-US" dirty="0" err="1"/>
              <a:t>레시피</a:t>
            </a:r>
            <a:r>
              <a:rPr lang="en-US" dirty="0"/>
              <a:t> </a:t>
            </a:r>
            <a:r>
              <a:rPr lang="en-US" dirty="0" err="1"/>
              <a:t>등의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제공하고</a:t>
            </a:r>
            <a:r>
              <a:rPr lang="en-US" dirty="0"/>
              <a:t> </a:t>
            </a:r>
            <a:r>
              <a:rPr lang="en-US" dirty="0" err="1"/>
              <a:t>마지막으로</a:t>
            </a:r>
            <a:r>
              <a:rPr lang="en-US" dirty="0"/>
              <a:t> </a:t>
            </a:r>
            <a:r>
              <a:rPr lang="en-US" dirty="0" err="1"/>
              <a:t>선택한</a:t>
            </a:r>
            <a:r>
              <a:rPr lang="en-US" dirty="0"/>
              <a:t> </a:t>
            </a:r>
            <a:r>
              <a:rPr lang="en-US" dirty="0" err="1"/>
              <a:t>칵테일의</a:t>
            </a:r>
            <a:r>
              <a:rPr lang="en-US" dirty="0"/>
              <a:t> </a:t>
            </a:r>
            <a:r>
              <a:rPr lang="en-US" dirty="0" err="1"/>
              <a:t>재료들을</a:t>
            </a:r>
            <a:r>
              <a:rPr lang="en-US" dirty="0"/>
              <a:t> </a:t>
            </a:r>
            <a:r>
              <a:rPr lang="en-US" dirty="0" err="1"/>
              <a:t>직접</a:t>
            </a:r>
            <a:r>
              <a:rPr lang="en-US" dirty="0"/>
              <a:t> </a:t>
            </a:r>
            <a:r>
              <a:rPr lang="en-US" dirty="0" err="1"/>
              <a:t>구매할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것입니다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이제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만든</a:t>
            </a:r>
            <a:r>
              <a:rPr lang="en-US" dirty="0"/>
              <a:t> </a:t>
            </a:r>
            <a:r>
              <a:rPr lang="en-US" dirty="0" err="1"/>
              <a:t>프로그램이</a:t>
            </a:r>
            <a:r>
              <a:rPr lang="en-US" dirty="0"/>
              <a:t> </a:t>
            </a:r>
            <a:r>
              <a:rPr lang="en-US" dirty="0" err="1"/>
              <a:t>어떻게</a:t>
            </a:r>
            <a:r>
              <a:rPr lang="en-US" dirty="0"/>
              <a:t> </a:t>
            </a:r>
            <a:r>
              <a:rPr lang="en-US" dirty="0" err="1"/>
              <a:t>진행되는지</a:t>
            </a:r>
            <a:r>
              <a:rPr lang="en-US" dirty="0"/>
              <a:t> </a:t>
            </a:r>
            <a:r>
              <a:rPr lang="en-US" dirty="0" err="1"/>
              <a:t>천천히</a:t>
            </a:r>
            <a:r>
              <a:rPr lang="en-US" dirty="0"/>
              <a:t> </a:t>
            </a:r>
            <a:r>
              <a:rPr lang="en-US" dirty="0" err="1"/>
              <a:t>따라가면서</a:t>
            </a:r>
            <a:r>
              <a:rPr lang="en-US" dirty="0"/>
              <a:t> </a:t>
            </a:r>
            <a:r>
              <a:rPr lang="en-US" dirty="0" err="1"/>
              <a:t>설명하도록</a:t>
            </a:r>
            <a:r>
              <a:rPr lang="en-US" dirty="0"/>
              <a:t> </a:t>
            </a:r>
            <a:r>
              <a:rPr lang="en-US" dirty="0" err="1"/>
              <a:t>하겠습니다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6473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주요 기능 설명드리겠습니다.</a:t>
            </a:r>
          </a:p>
          <a:p>
            <a:endParaRPr lang="en-US"/>
          </a:p>
          <a:p>
            <a:r>
              <a:rPr lang="en-US"/>
              <a:t>현재 코로나19 상황이 잠잠해졌 지만 요 몇년사이 저희 엄청 시달리지 않았습니까?</a:t>
            </a:r>
          </a:p>
          <a:p>
            <a:endParaRPr lang="en-US"/>
          </a:p>
          <a:p>
            <a:r>
              <a:rPr lang="en-US"/>
              <a:t>이런 시기에 홈텐딩이라는 게 유행을 했다고 합니다. 홈 + 바텐딩의 합성어인데요 집에서 칵테일을 즐기는 것을 의미합니다.</a:t>
            </a:r>
          </a:p>
          <a:p>
            <a:endParaRPr lang="en-US"/>
          </a:p>
          <a:p>
            <a:r>
              <a:rPr lang="en-US"/>
              <a:t>저희는 이러한 상황을 활용하여 칵테일을 하나도 모르는 사람이라도 쉽게 본인 취향에 맞는 칵테일을 즐길 수 있는 프로그램을 만들기로 했습니다.</a:t>
            </a:r>
          </a:p>
          <a:p>
            <a:endParaRPr lang="en-US"/>
          </a:p>
          <a:p>
            <a:r>
              <a:rPr lang="en-US"/>
              <a:t>저희가 구현한 기능은 크게 칵테일 입문자들을 위해 기호 조사를 하여 추천을 해주고 칵테일에 대한 설명, 재료, 레시피 등의 정보를 제공하고 마지막으로 선택한 칵테일의 재료들을 직접 구매할 수 있도록 하는 것입니다.</a:t>
            </a:r>
          </a:p>
          <a:p>
            <a:endParaRPr lang="en-US"/>
          </a:p>
          <a:p>
            <a:r>
              <a:rPr lang="en-US"/>
              <a:t>이제 저희가 만든 프로그램이 어떻게 진행되는지 천천히 따라가면서 설명하도록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6534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DF3BC-564F-3558-8791-7DC11D89A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39E3CF-422E-957D-D94B-4C68570DEE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70F13-B727-CF31-E34F-3EC067446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497C084-66E9-5502-F499-21AAF0C8D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E71B260-F722-03D1-9630-7A77FDF4D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477EF-22C6-F720-EBEC-CE524DB55E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4F86B-FCB2-3583-4BE1-93076AF9B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6766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254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E004-9333-FD2A-20A7-681624E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1CC46-33A2-6D8C-8DD4-36083BBC3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A2686-FD05-3702-A773-012A7A3D40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FB9496-BEF5-8F6E-1657-5019E7FAA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DF7DCC-5620-C9C8-9C92-55AE6729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A7B7-E04E-FBCF-E69D-118C313D6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89D4-68AC-C8EC-12AC-50ABCB26B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704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969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347BA-5830-1CE3-7088-2D27FE44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347A3-7125-E712-C204-6CE68CAF9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A6866-9452-8ABB-2910-68A710F4A6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F7A5D4-4B71-6DC8-FB08-3D3BAEFCA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5B4F09-6610-BF09-ED14-6D5128614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3A124-9191-1E47-8EE2-69C86E8A0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8DB49-A543-2AF8-B216-C259AF2A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7452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4FAC9-DAD2-E632-1CAC-7E4F9754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9D1F6F-0C0E-106C-FC52-2718A3B38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66EC3-0F28-C6E3-C764-A59D68C2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4DF4C-560C-E89A-830E-8838E68C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54949-F8EA-821C-5E98-C4B22EB7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5E433-D1A1-B112-25EC-FD33CC4E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E4576-2980-449F-8C93-39956AF31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533F8-F1B1-0969-95B1-F107B593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876B8-0E4E-F8ED-B077-C55D3C17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A75EF-1714-2777-E6B8-9CB830F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9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C2F15-22C2-B9E0-EDBC-331113ABD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803BE-E80D-6293-A336-2557309F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2A76C-DFC9-9E79-6DD0-063CEC48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35E34-4320-AB9C-C35F-B18DD2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D3C5E-723C-7E87-A0A6-9D02F37E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9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A99E2-2286-2314-DB6B-23567340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A745D-EEB9-13C8-DF06-B4FBFCB9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4E70A-87C6-7550-119D-959A792C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86B70-E650-7073-B30A-EE7F794D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A124C-3D5B-481D-8432-5CC3F7D6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9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010F7-931A-9A88-B040-50B67B59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99BBF-ED91-16C6-4FF4-A31A8CC7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BA12C-DF00-6753-7A83-201EAADC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5E2B-46CC-8689-10F6-F5001A8F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B054F-D741-7F56-30E6-10305C6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33336-B59D-AC97-105D-4A94308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C2E7E-7857-44BE-BB93-04F2DB3D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C4A2F-C1C7-9A2A-4B70-73444AADF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8AECB-78E2-1B3C-094E-12A4C701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089A7-99F6-3D73-2DEB-53F950DE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054C1-B4D9-3BD5-7134-83DD41FF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2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4E9EA-7B25-7915-2D2B-73AE9444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70064-0FA6-6D80-86BB-8B9B908F7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83D0E-7D94-7B16-8D9C-B11A69BC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F8D173-63FC-59B1-632F-6F58CCE43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2960E-0940-2812-E8CD-F021D46B6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6378CF-C4F1-71CE-11AE-75562605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CE7383-E38A-A1E4-A6C2-EFF3E359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D8CB1B-59F7-67CD-DB3A-AE2BDCA4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8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2862F-3EE6-713C-3CB4-AB087AD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FED78-71E7-5455-8D50-8DADBB59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A77D08-E3D7-56F3-33FB-945B9836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C9F7BD-04D6-052C-93B2-A23A5F63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C8B3C9-5C3E-4E61-FDFB-6A9899B3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05841A-E528-8FCE-7D93-5CF614CF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586C-FAAC-A238-1666-5D957700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3D0CE-DC55-3F13-0844-7DDAD1BD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1011A-0349-FBA5-4E8E-5EF135B73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F46EED-B00F-1F5F-81EC-475002612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7C8EF-F94E-4DF3-D044-7FF02715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C3652-5DA0-4D36-A7EC-51460278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1345A-90A7-1EB4-288F-2111CB66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5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2E770-DA95-3ECA-8040-2C1ABA44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9DEE1-D51A-88D5-C363-A04F53884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1A909-853F-51AC-08D0-6E1A5EEE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1259-3D93-2625-E6E9-F38E21A3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7F1A3-0472-AAA9-3865-C7FC8CA5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117FC-B358-2ACA-D6D5-0A1F85FD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858B-9B6E-D3E7-E99D-45100009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0BFB6-4947-230F-9812-BFA8CC95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C496-846A-FB1B-3A44-F23CAE1B0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334D-C724-4609-A302-3531A6D6202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F36DA-EF2B-6C85-E5A9-3680634B2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8BB4E-8944-9BE1-A883-842B7FB18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FA6F-BE90-41F4-8A24-F11B0D489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천공 테이프 2"/>
          <p:cNvSpPr/>
          <p:nvPr/>
        </p:nvSpPr>
        <p:spPr>
          <a:xfrm flipH="1">
            <a:off x="-365052" y="3579117"/>
            <a:ext cx="12557052" cy="4172018"/>
          </a:xfrm>
          <a:prstGeom prst="flowChartPunchedTape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2" y="474741"/>
            <a:ext cx="5993342" cy="599334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3675" y="3883891"/>
            <a:ext cx="332838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Team</a:t>
            </a:r>
            <a:r>
              <a:rPr lang="ko-KR" altLang="en-US" sz="2800" dirty="0">
                <a:solidFill>
                  <a:srgbClr val="EDEDED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800" dirty="0" err="1">
                <a:solidFill>
                  <a:srgbClr val="EDEDED"/>
                </a:solidFill>
                <a:latin typeface="Arial Rounded MT Bold" panose="020F0704030504030204" pitchFamily="34" charset="0"/>
              </a:rPr>
              <a:t>OverFlow</a:t>
            </a:r>
            <a:endParaRPr lang="en-US" sz="2800" dirty="0">
              <a:solidFill>
                <a:srgbClr val="EDEDE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675" y="2141417"/>
            <a:ext cx="1003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  <a:latin typeface="+mj-lt"/>
              </a:rPr>
              <a:t>Wake &amp; </a:t>
            </a:r>
            <a:r>
              <a:rPr lang="en-US" altLang="ko-KR" sz="3600" b="1" dirty="0" smtClean="0">
                <a:solidFill>
                  <a:srgbClr val="00B0F0"/>
                </a:solidFill>
                <a:latin typeface="+mj-lt"/>
              </a:rPr>
              <a:t>Earn</a:t>
            </a:r>
            <a:endParaRPr lang="en-US" altLang="ko-KR" sz="3600" b="1" dirty="0">
              <a:solidFill>
                <a:srgbClr val="00B0F0"/>
              </a:solidFill>
              <a:latin typeface="+mj-lt"/>
            </a:endParaRPr>
          </a:p>
          <a:p>
            <a:r>
              <a:rPr lang="ko-KR" altLang="en-US" sz="3600" b="1" dirty="0" smtClean="0">
                <a:solidFill>
                  <a:srgbClr val="00B0F0"/>
                </a:solidFill>
                <a:latin typeface="+mj-lt"/>
              </a:rPr>
              <a:t>당신의 </a:t>
            </a:r>
            <a:r>
              <a:rPr lang="ko-KR" altLang="en-US" sz="3600" b="1" dirty="0">
                <a:solidFill>
                  <a:srgbClr val="00B0F0"/>
                </a:solidFill>
                <a:latin typeface="+mj-lt"/>
              </a:rPr>
              <a:t>아침이 </a:t>
            </a:r>
            <a:r>
              <a:rPr lang="ko-KR" altLang="en-US" sz="3600" b="1" dirty="0" err="1">
                <a:solidFill>
                  <a:srgbClr val="00B0F0"/>
                </a:solidFill>
                <a:latin typeface="+mj-lt"/>
              </a:rPr>
              <a:t>가치있어지는</a:t>
            </a:r>
            <a:r>
              <a:rPr lang="ko-KR" altLang="en-US" sz="3600" b="1" dirty="0">
                <a:solidFill>
                  <a:srgbClr val="00B0F0"/>
                </a:solidFill>
                <a:latin typeface="+mj-lt"/>
              </a:rPr>
              <a:t> 시간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1" y="1269805"/>
            <a:ext cx="4232304" cy="516410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출석하기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2222202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083441" y="1252508"/>
            <a:ext cx="5235460" cy="4481839"/>
            <a:chOff x="3083441" y="1252508"/>
            <a:chExt cx="5235460" cy="448183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2114EF-DC90-1DCD-CC16-32E5A06C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793" y="1252508"/>
              <a:ext cx="3509108" cy="4481839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3083441" y="2547309"/>
              <a:ext cx="172635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액자 24"/>
          <p:cNvSpPr/>
          <p:nvPr/>
        </p:nvSpPr>
        <p:spPr>
          <a:xfrm>
            <a:off x="5390707" y="3561447"/>
            <a:ext cx="1265274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655981" y="3837393"/>
            <a:ext cx="19467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8602769" y="1383715"/>
            <a:ext cx="3353268" cy="4350632"/>
            <a:chOff x="8602769" y="1383715"/>
            <a:chExt cx="3353268" cy="435063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8602769" y="1383715"/>
              <a:ext cx="3231268" cy="646331"/>
              <a:chOff x="7014550" y="3735409"/>
              <a:chExt cx="2860157" cy="646331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014550" y="3735409"/>
                <a:ext cx="2860157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오전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시</a:t>
                </a:r>
                <a:r>
                  <a:rPr lang="en-US" altLang="ko-KR" dirty="0" smtClean="0"/>
                  <a:t>~10</a:t>
                </a:r>
                <a:r>
                  <a:rPr lang="ko-KR" altLang="en-US" dirty="0" smtClean="0"/>
                  <a:t>시 출석 시</a:t>
                </a:r>
                <a:endParaRPr lang="en-US" altLang="ko-KR" dirty="0" smtClean="0"/>
              </a:p>
              <a:p>
                <a:pPr algn="ctr"/>
                <a:r>
                  <a:rPr lang="ko-KR" altLang="en-US" dirty="0" err="1" smtClean="0"/>
                  <a:t>얼리버드</a:t>
                </a:r>
                <a:r>
                  <a:rPr lang="ko-KR" altLang="en-US" dirty="0" smtClean="0"/>
                  <a:t> 출석</a:t>
                </a:r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8602769" y="1414483"/>
            <a:ext cx="3353268" cy="4319864"/>
            <a:chOff x="8602769" y="1414483"/>
            <a:chExt cx="3353268" cy="43198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8602770" y="1414483"/>
              <a:ext cx="3353267" cy="542260"/>
              <a:chOff x="7014550" y="3776811"/>
              <a:chExt cx="2968144" cy="54226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014550" y="3776811"/>
                <a:ext cx="2968144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014550" y="3873908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일반 출석</a:t>
                </a:r>
                <a:endParaRPr lang="ko-KR" altLang="en-US" dirty="0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8602769" y="1339461"/>
            <a:ext cx="3353268" cy="4394886"/>
            <a:chOff x="8602769" y="1339461"/>
            <a:chExt cx="3353268" cy="439488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769" y="2095289"/>
              <a:ext cx="3353268" cy="3639058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610335" y="1339461"/>
              <a:ext cx="3231268" cy="630768"/>
              <a:chOff x="6939257" y="3787444"/>
              <a:chExt cx="2860157" cy="630768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7014549" y="3787444"/>
                <a:ext cx="2766044" cy="63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939257" y="3950060"/>
                <a:ext cx="286015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출석 실패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85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1" y="1252506"/>
            <a:ext cx="4246481" cy="518140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203800"/>
              <a:ext cx="12192000" cy="475840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en-US" altLang="ko-KR" sz="3666" dirty="0" err="1">
                  <a:solidFill>
                    <a:schemeClr val="bg1"/>
                  </a:solidFill>
                  <a:latin typeface="+mj-ea"/>
                </a:rPr>
                <a:t>ToDo</a:t>
              </a:r>
              <a:r>
                <a:rPr lang="en-US" altLang="ko-KR" sz="3666" dirty="0">
                  <a:solidFill>
                    <a:schemeClr val="bg1"/>
                  </a:solidFill>
                  <a:latin typeface="+mj-ea"/>
                </a:rPr>
                <a:t> List </a:t>
              </a:r>
              <a:r>
                <a:rPr lang="ko-KR" altLang="en-US" sz="3666" dirty="0">
                  <a:solidFill>
                    <a:schemeClr val="bg1"/>
                  </a:solidFill>
                  <a:latin typeface="+mj-ea"/>
                </a:rPr>
                <a:t>등록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2647503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083441" y="1252508"/>
            <a:ext cx="7017489" cy="5056576"/>
            <a:chOff x="3083441" y="1252508"/>
            <a:chExt cx="7017489" cy="5056576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3083441" y="3009006"/>
              <a:ext cx="2007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52508"/>
              <a:ext cx="5010063" cy="505657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90867" y="1248523"/>
            <a:ext cx="6973027" cy="5056577"/>
            <a:chOff x="5090867" y="1248523"/>
            <a:chExt cx="6973027" cy="50565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7" y="1248523"/>
              <a:ext cx="5010064" cy="5056577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10296567" y="3300950"/>
              <a:ext cx="1767327" cy="542260"/>
              <a:chOff x="7595898" y="3776811"/>
              <a:chExt cx="1767327" cy="54226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성공</a:t>
                </a:r>
                <a:endParaRPr lang="ko-KR" altLang="en-US" dirty="0"/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5090866" y="1221561"/>
            <a:ext cx="6946313" cy="5083539"/>
            <a:chOff x="5090866" y="1221561"/>
            <a:chExt cx="6946313" cy="508353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866" y="1221561"/>
              <a:ext cx="5036779" cy="5083539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10269852" y="3300950"/>
              <a:ext cx="1767327" cy="542260"/>
              <a:chOff x="7595898" y="3776811"/>
              <a:chExt cx="1767327" cy="542260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664487" y="387390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등록 실패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9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1" y="1252508"/>
            <a:ext cx="4250787" cy="518666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출석</a:t>
              </a:r>
              <a:r>
                <a:rPr lang="en-US" altLang="ko-KR" sz="3666" dirty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기록 보기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3614612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83441" y="1742688"/>
            <a:ext cx="7520476" cy="3743847"/>
            <a:chOff x="3083441" y="1742688"/>
            <a:chExt cx="7520476" cy="3743847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3891509"/>
              <a:ext cx="384331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754" y="1742688"/>
              <a:ext cx="3677163" cy="3743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5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0" y="1252508"/>
            <a:ext cx="4250787" cy="518666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203800"/>
              <a:ext cx="12192000" cy="475840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en-US" altLang="ko-KR" sz="3666" dirty="0" err="1" smtClean="0">
                  <a:solidFill>
                    <a:schemeClr val="bg1"/>
                  </a:solidFill>
                  <a:latin typeface="+mj-ea"/>
                </a:rPr>
                <a:t>ToDo</a:t>
              </a: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리스트 보기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4039914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83441" y="1965282"/>
            <a:ext cx="8243070" cy="3761111"/>
            <a:chOff x="3083441" y="1965282"/>
            <a:chExt cx="8243070" cy="3761111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311037"/>
              <a:ext cx="266064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B17679-C52D-77DE-9FFE-B7BD8C5C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081" y="1965282"/>
              <a:ext cx="5582430" cy="376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7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9" y="1252507"/>
            <a:ext cx="4250788" cy="518666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새 보기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29" y="4465218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083441" y="2185471"/>
            <a:ext cx="5077180" cy="4220164"/>
            <a:chOff x="3083441" y="2185471"/>
            <a:chExt cx="5077180" cy="4220164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3083441" y="4746981"/>
              <a:ext cx="23526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1" y="2185471"/>
              <a:ext cx="2724530" cy="4220164"/>
            </a:xfrm>
            <a:prstGeom prst="rect">
              <a:avLst/>
            </a:prstGeom>
          </p:spPr>
        </p:pic>
      </p:grpSp>
      <p:sp>
        <p:nvSpPr>
          <p:cNvPr id="23" name="액자 22"/>
          <p:cNvSpPr/>
          <p:nvPr/>
        </p:nvSpPr>
        <p:spPr>
          <a:xfrm>
            <a:off x="6239772" y="5717390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45547" y="2185471"/>
            <a:ext cx="4190725" cy="4220164"/>
            <a:chOff x="7345547" y="2185471"/>
            <a:chExt cx="4190725" cy="422016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742" y="2185471"/>
              <a:ext cx="2724530" cy="4220164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>
              <a:off x="7345547" y="5935604"/>
              <a:ext cx="14661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액자 30"/>
          <p:cNvSpPr/>
          <p:nvPr/>
        </p:nvSpPr>
        <p:spPr>
          <a:xfrm>
            <a:off x="9615423" y="5717388"/>
            <a:ext cx="1111617" cy="421832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93618" y="1252507"/>
            <a:ext cx="9321805" cy="5181952"/>
            <a:chOff x="293618" y="1252507"/>
            <a:chExt cx="9321805" cy="5181952"/>
          </a:xfrm>
        </p:grpSpPr>
        <p:cxnSp>
          <p:nvCxnSpPr>
            <p:cNvPr id="25" name="직선 화살표 연결선 24"/>
            <p:cNvCxnSpPr>
              <a:stCxn id="31" idx="1"/>
            </p:cNvCxnSpPr>
            <p:nvPr/>
          </p:nvCxnSpPr>
          <p:spPr>
            <a:xfrm flipH="1" flipV="1">
              <a:off x="4568453" y="4051006"/>
              <a:ext cx="5046970" cy="1877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18" y="1252507"/>
              <a:ext cx="4246929" cy="5181952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934203" y="3259392"/>
            <a:ext cx="2516581" cy="2296427"/>
            <a:chOff x="8934203" y="3259392"/>
            <a:chExt cx="2516581" cy="2296427"/>
          </a:xfrm>
        </p:grpSpPr>
        <p:grpSp>
          <p:nvGrpSpPr>
            <p:cNvPr id="36" name="그룹 35"/>
            <p:cNvGrpSpPr/>
            <p:nvPr/>
          </p:nvGrpSpPr>
          <p:grpSpPr>
            <a:xfrm>
              <a:off x="8934203" y="4600761"/>
              <a:ext cx="2516581" cy="955058"/>
              <a:chOff x="7595897" y="3504947"/>
              <a:chExt cx="1799171" cy="76448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5897" y="3504947"/>
                <a:ext cx="1799169" cy="7644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595898" y="3630043"/>
                <a:ext cx="1799170" cy="5173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포인트 부족으로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진화 실패 시 알림</a:t>
                </a:r>
                <a:endParaRPr lang="ko-KR" altLang="en-US" dirty="0"/>
              </a:p>
            </p:txBody>
          </p:sp>
        </p:grpSp>
        <p:sp>
          <p:nvSpPr>
            <p:cNvPr id="39" name="액자 38"/>
            <p:cNvSpPr/>
            <p:nvPr/>
          </p:nvSpPr>
          <p:spPr>
            <a:xfrm>
              <a:off x="9617580" y="3259392"/>
              <a:ext cx="1111617" cy="421832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6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7" y="1267535"/>
            <a:ext cx="4249832" cy="518549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203800"/>
              <a:ext cx="12192000" cy="475840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포인트 상점</a:t>
              </a:r>
              <a:endParaRPr lang="en-US" altLang="ko-KR" sz="3666" dirty="0" smtClean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98430" y="5833110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83442" y="3647953"/>
            <a:ext cx="5346474" cy="2791215"/>
            <a:chOff x="3083442" y="3647953"/>
            <a:chExt cx="5346474" cy="2791215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3083442" y="6114873"/>
              <a:ext cx="16693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753" y="3647953"/>
              <a:ext cx="3677163" cy="2791215"/>
            </a:xfrm>
            <a:prstGeom prst="rect">
              <a:avLst/>
            </a:prstGeom>
          </p:spPr>
        </p:pic>
      </p:grpSp>
      <p:sp>
        <p:nvSpPr>
          <p:cNvPr id="15" name="액자 14"/>
          <p:cNvSpPr/>
          <p:nvPr/>
        </p:nvSpPr>
        <p:spPr>
          <a:xfrm>
            <a:off x="5668470" y="5296646"/>
            <a:ext cx="1189534" cy="451399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745814" y="1046229"/>
            <a:ext cx="3677163" cy="3463427"/>
            <a:chOff x="7745814" y="1046229"/>
            <a:chExt cx="3677163" cy="34634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4" y="1718441"/>
              <a:ext cx="3677163" cy="2791215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8700731" y="1046229"/>
              <a:ext cx="1767328" cy="542260"/>
              <a:chOff x="7595897" y="3776811"/>
              <a:chExt cx="1767328" cy="54226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595897" y="3873908"/>
                <a:ext cx="176732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성공</a:t>
                </a:r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7745813" y="1057799"/>
            <a:ext cx="3677163" cy="3451856"/>
            <a:chOff x="7745813" y="1057799"/>
            <a:chExt cx="3677163" cy="3451856"/>
          </a:xfrm>
        </p:grpSpPr>
        <p:grpSp>
          <p:nvGrpSpPr>
            <p:cNvPr id="18" name="그룹 17"/>
            <p:cNvGrpSpPr/>
            <p:nvPr/>
          </p:nvGrpSpPr>
          <p:grpSpPr>
            <a:xfrm>
              <a:off x="8700731" y="1057799"/>
              <a:ext cx="1767328" cy="558763"/>
              <a:chOff x="7595897" y="3776811"/>
              <a:chExt cx="1767328" cy="55876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7595898" y="3776811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95897" y="3781576"/>
                <a:ext cx="1767328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/>
                  <a:t>구매 실패</a:t>
                </a:r>
                <a:endParaRPr lang="en-US" altLang="ko-KR" dirty="0" smtClean="0"/>
              </a:p>
              <a:p>
                <a:pPr algn="ctr"/>
                <a:r>
                  <a:rPr lang="en-US" altLang="ko-KR" sz="1200" dirty="0" smtClean="0"/>
                  <a:t>Ex) </a:t>
                </a:r>
                <a:r>
                  <a:rPr lang="ko-KR" altLang="en-US" sz="1200" dirty="0" smtClean="0"/>
                  <a:t>포인트 부족</a:t>
                </a:r>
                <a:endParaRPr lang="ko-KR" altLang="en-US" sz="1200" dirty="0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13" y="1718440"/>
              <a:ext cx="3677163" cy="2791215"/>
            </a:xfrm>
            <a:prstGeom prst="rect">
              <a:avLst/>
            </a:prstGeom>
          </p:spPr>
        </p:pic>
      </p:grpSp>
      <p:cxnSp>
        <p:nvCxnSpPr>
          <p:cNvPr id="13" name="직선 화살표 연결선 12"/>
          <p:cNvCxnSpPr/>
          <p:nvPr/>
        </p:nvCxnSpPr>
        <p:spPr>
          <a:xfrm flipV="1">
            <a:off x="6847371" y="3503819"/>
            <a:ext cx="1780925" cy="2029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1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8" y="1252506"/>
            <a:ext cx="4250789" cy="518666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쿠폰 보관함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4" name="액자 13"/>
          <p:cNvSpPr/>
          <p:nvPr/>
        </p:nvSpPr>
        <p:spPr>
          <a:xfrm>
            <a:off x="1577164" y="4890521"/>
            <a:ext cx="1485012" cy="563526"/>
          </a:xfrm>
          <a:prstGeom prst="frame">
            <a:avLst>
              <a:gd name="adj1" fmla="val 63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062176" y="2172854"/>
            <a:ext cx="7107672" cy="2999431"/>
            <a:chOff x="3062176" y="2172854"/>
            <a:chExt cx="7107672" cy="2999431"/>
          </a:xfrm>
        </p:grpSpPr>
        <p:cxnSp>
          <p:nvCxnSpPr>
            <p:cNvPr id="29" name="직선 화살표 연결선 28"/>
            <p:cNvCxnSpPr/>
            <p:nvPr/>
          </p:nvCxnSpPr>
          <p:spPr>
            <a:xfrm flipV="1">
              <a:off x="3062176" y="3905400"/>
              <a:ext cx="3430509" cy="12668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685" y="2172854"/>
              <a:ext cx="3677163" cy="2791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0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10800000">
            <a:off x="-413800" y="221197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-413800" y="6611403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그룹 8"/>
          <p:cNvGrpSpPr/>
          <p:nvPr/>
        </p:nvGrpSpPr>
        <p:grpSpPr>
          <a:xfrm>
            <a:off x="0" y="2559369"/>
            <a:ext cx="12192000" cy="2078083"/>
            <a:chOff x="0" y="2559369"/>
            <a:chExt cx="12192000" cy="2078083"/>
          </a:xfrm>
        </p:grpSpPr>
        <p:sp>
          <p:nvSpPr>
            <p:cNvPr id="8" name="직사각형 7"/>
            <p:cNvSpPr/>
            <p:nvPr/>
          </p:nvSpPr>
          <p:spPr>
            <a:xfrm>
              <a:off x="4543646" y="2559369"/>
              <a:ext cx="3083442" cy="1285957"/>
            </a:xfrm>
            <a:prstGeom prst="rect">
              <a:avLst/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597" b="92670" l="45739" r="920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90" t="47736" r="6349" b="8729"/>
            <a:stretch/>
          </p:blipFill>
          <p:spPr>
            <a:xfrm>
              <a:off x="7281531" y="3053200"/>
              <a:ext cx="1594884" cy="15842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2705150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chemeClr val="bg1"/>
                  </a:solidFill>
                  <a:latin typeface="+mj-lt"/>
                </a:rPr>
                <a:t>5. </a:t>
              </a:r>
              <a:r>
                <a:rPr lang="ko-KR" altLang="en-US" sz="6000" dirty="0" smtClean="0">
                  <a:solidFill>
                    <a:schemeClr val="bg1"/>
                  </a:solidFill>
                  <a:latin typeface="+mj-lt"/>
                </a:rPr>
                <a:t>시연</a:t>
              </a:r>
              <a:endParaRPr lang="ko-KR" altLang="en-US" sz="60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8C49-8A5C-035E-60AE-526DBC5F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44" name="직사각형 43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</a:rPr>
                <a:t>프로젝트 발전 계획</a:t>
              </a:r>
              <a:endParaRPr lang="en-US" altLang="ko-KR" sz="3666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2" name="원형 61"/>
          <p:cNvSpPr/>
          <p:nvPr/>
        </p:nvSpPr>
        <p:spPr>
          <a:xfrm rot="1815461">
            <a:off x="964419" y="1583083"/>
            <a:ext cx="4716980" cy="4716980"/>
          </a:xfrm>
          <a:prstGeom prst="pie">
            <a:avLst>
              <a:gd name="adj1" fmla="val 88888"/>
              <a:gd name="adj2" fmla="val 162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774027" y="1154962"/>
            <a:ext cx="8072263" cy="4716980"/>
            <a:chOff x="1774027" y="1154962"/>
            <a:chExt cx="8072263" cy="4716980"/>
          </a:xfrm>
        </p:grpSpPr>
        <p:sp>
          <p:nvSpPr>
            <p:cNvPr id="63" name="원형 62"/>
            <p:cNvSpPr/>
            <p:nvPr/>
          </p:nvSpPr>
          <p:spPr>
            <a:xfrm rot="12159366">
              <a:off x="1774027" y="115496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675494" y="1639655"/>
              <a:ext cx="4170796" cy="427716"/>
              <a:chOff x="5892800" y="1417420"/>
              <a:chExt cx="4170796" cy="42771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72" name="직선 연결선 71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B9ED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B9ED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기본 기능 보완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1886276" y="1257141"/>
            <a:ext cx="8605528" cy="4716980"/>
            <a:chOff x="1886276" y="1257141"/>
            <a:chExt cx="8605528" cy="4716980"/>
          </a:xfrm>
        </p:grpSpPr>
        <p:sp>
          <p:nvSpPr>
            <p:cNvPr id="66" name="원형 65"/>
            <p:cNvSpPr/>
            <p:nvPr/>
          </p:nvSpPr>
          <p:spPr>
            <a:xfrm rot="13868062">
              <a:off x="1886276" y="1257141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85D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6321008" y="2760041"/>
              <a:ext cx="4170796" cy="427716"/>
              <a:chOff x="5892800" y="1417420"/>
              <a:chExt cx="4170796" cy="42771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85D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화살표 연결선 88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85D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포인트 컨텐츠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1935772" y="1444802"/>
            <a:ext cx="8602214" cy="4716980"/>
            <a:chOff x="1935772" y="1444802"/>
            <a:chExt cx="8602214" cy="4716980"/>
          </a:xfrm>
        </p:grpSpPr>
        <p:sp>
          <p:nvSpPr>
            <p:cNvPr id="67" name="원형 66"/>
            <p:cNvSpPr/>
            <p:nvPr/>
          </p:nvSpPr>
          <p:spPr>
            <a:xfrm rot="15501351">
              <a:off x="1935772" y="1444802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43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6367190" y="4050044"/>
              <a:ext cx="4170796" cy="427716"/>
              <a:chOff x="5892800" y="1417420"/>
              <a:chExt cx="4170796" cy="427716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5892800" y="1585657"/>
                <a:ext cx="4170796" cy="259479"/>
                <a:chOff x="6487968" y="1676658"/>
                <a:chExt cx="4170796" cy="259479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>
                  <a:off x="6487968" y="1676658"/>
                  <a:ext cx="335453" cy="259479"/>
                </a:xfrm>
                <a:prstGeom prst="line">
                  <a:avLst/>
                </a:prstGeom>
                <a:ln w="38100">
                  <a:solidFill>
                    <a:srgbClr val="43CE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43CE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TextBox 92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대화 가능한 나만의 새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1898650" y="1605675"/>
            <a:ext cx="8090900" cy="4716980"/>
            <a:chOff x="1898650" y="1605675"/>
            <a:chExt cx="8090900" cy="4716980"/>
          </a:xfrm>
        </p:grpSpPr>
        <p:sp>
          <p:nvSpPr>
            <p:cNvPr id="68" name="원형 67"/>
            <p:cNvSpPr/>
            <p:nvPr/>
          </p:nvSpPr>
          <p:spPr>
            <a:xfrm rot="17128940">
              <a:off x="1898650" y="1605675"/>
              <a:ext cx="4716980" cy="4716980"/>
            </a:xfrm>
            <a:prstGeom prst="pie">
              <a:avLst>
                <a:gd name="adj1" fmla="val 5476086"/>
                <a:gd name="adj2" fmla="val 6977854"/>
              </a:avLst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5865092" y="5201138"/>
              <a:ext cx="4124458" cy="427716"/>
              <a:chOff x="5939138" y="1417420"/>
              <a:chExt cx="4124458" cy="427716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5939138" y="1591846"/>
                <a:ext cx="4124458" cy="253290"/>
                <a:chOff x="6534306" y="1682847"/>
                <a:chExt cx="4124458" cy="253290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>
                  <a:off x="6534306" y="1682847"/>
                  <a:ext cx="289115" cy="253290"/>
                </a:xfrm>
                <a:prstGeom prst="line">
                  <a:avLst/>
                </a:prstGeom>
                <a:ln w="38100">
                  <a:solidFill>
                    <a:srgbClr val="0DC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화살표 연결선 99"/>
                <p:cNvCxnSpPr/>
                <p:nvPr/>
              </p:nvCxnSpPr>
              <p:spPr>
                <a:xfrm>
                  <a:off x="6807200" y="1936137"/>
                  <a:ext cx="3851564" cy="0"/>
                </a:xfrm>
                <a:prstGeom prst="straightConnector1">
                  <a:avLst/>
                </a:prstGeom>
                <a:ln w="38100">
                  <a:solidFill>
                    <a:srgbClr val="0DC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/>
              <p:cNvSpPr txBox="1"/>
              <p:nvPr/>
            </p:nvSpPr>
            <p:spPr>
              <a:xfrm>
                <a:off x="6228254" y="1417420"/>
                <a:ext cx="381912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j-lt"/>
                  </a:rPr>
                  <a:t>커뮤니티 기능 추가</a:t>
                </a:r>
                <a:endParaRPr lang="ko-KR" altLang="en-US" dirty="0">
                  <a:latin typeface="+mj-lt"/>
                </a:endParaRPr>
              </a:p>
            </p:txBody>
          </p:sp>
        </p:grp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42" y="3513452"/>
            <a:ext cx="804493" cy="8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F2B0FA-1C7B-6799-6D1E-3E00BF503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AE63D7F3-BB10-FA11-23CD-7B06A4E6BCB4}"/>
              </a:ext>
            </a:extLst>
          </p:cNvPr>
          <p:cNvSpPr/>
          <p:nvPr/>
        </p:nvSpPr>
        <p:spPr>
          <a:xfrm rot="-10800000">
            <a:off x="-413800" y="221197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AFBC136-27C0-D53A-4BCA-ED2BFC3A4AD7}"/>
              </a:ext>
            </a:extLst>
          </p:cNvPr>
          <p:cNvSpPr/>
          <p:nvPr/>
        </p:nvSpPr>
        <p:spPr>
          <a:xfrm rot="-10800000">
            <a:off x="-413800" y="6611403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/>
          <p:cNvSpPr txBox="1"/>
          <p:nvPr/>
        </p:nvSpPr>
        <p:spPr>
          <a:xfrm>
            <a:off x="1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lt"/>
              </a:rPr>
              <a:t>7. Q &amp; A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97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  <a:tileRect/>
          </a:gradFill>
        </p:grpSpPr>
        <p:sp>
          <p:nvSpPr>
            <p:cNvPr id="15" name="직사각형 14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3"/>
            <p:cNvSpPr txBox="1"/>
            <p:nvPr/>
          </p:nvSpPr>
          <p:spPr>
            <a:xfrm>
              <a:off x="1" y="204003"/>
              <a:ext cx="12192000" cy="47543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목차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눈물 방울 7"/>
          <p:cNvSpPr/>
          <p:nvPr/>
        </p:nvSpPr>
        <p:spPr>
          <a:xfrm rot="8100000">
            <a:off x="569679" y="2324054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808074" y="3476847"/>
            <a:ext cx="10536865" cy="361507"/>
            <a:chOff x="808074" y="3476847"/>
            <a:chExt cx="10536865" cy="361507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808074" y="3657601"/>
              <a:ext cx="10430540" cy="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0807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983432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1524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4221126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502194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308805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589873" y="3476847"/>
              <a:ext cx="361507" cy="361507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눈물 방울 26"/>
          <p:cNvSpPr/>
          <p:nvPr/>
        </p:nvSpPr>
        <p:spPr>
          <a:xfrm rot="8100000">
            <a:off x="3982731" y="2324054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눈물 방울 27"/>
          <p:cNvSpPr/>
          <p:nvPr/>
        </p:nvSpPr>
        <p:spPr>
          <a:xfrm rot="8100000">
            <a:off x="7351477" y="2324054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눈물 방울 28"/>
          <p:cNvSpPr/>
          <p:nvPr/>
        </p:nvSpPr>
        <p:spPr>
          <a:xfrm rot="8100000">
            <a:off x="10745037" y="2324054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눈물 방울 29"/>
          <p:cNvSpPr/>
          <p:nvPr/>
        </p:nvSpPr>
        <p:spPr>
          <a:xfrm rot="13500000" flipV="1">
            <a:off x="2266460" y="4192725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눈물 방울 31"/>
          <p:cNvSpPr/>
          <p:nvPr/>
        </p:nvSpPr>
        <p:spPr>
          <a:xfrm rot="13500000" flipV="1">
            <a:off x="5676852" y="4192725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/>
          <p:cNvSpPr/>
          <p:nvPr/>
        </p:nvSpPr>
        <p:spPr>
          <a:xfrm rot="13500000" flipV="1">
            <a:off x="9070409" y="4192725"/>
            <a:ext cx="838296" cy="838296"/>
          </a:xfrm>
          <a:prstGeom prst="teardrop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43" y="2567543"/>
            <a:ext cx="457648" cy="45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-9987" y="1495716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1.</a:t>
            </a:r>
          </a:p>
          <a:p>
            <a:pPr algn="ctr"/>
            <a:r>
              <a:rPr lang="en-US" altLang="ko-KR" sz="2000" dirty="0" err="1" smtClean="0"/>
              <a:t>EarlyBird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965035" y="1495716"/>
            <a:ext cx="287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3.</a:t>
            </a:r>
          </a:p>
          <a:p>
            <a:pPr algn="ctr"/>
            <a:r>
              <a:rPr lang="ko-KR" altLang="en-US" sz="2000" dirty="0" smtClean="0"/>
              <a:t>팀원 소개 및 담당 역할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6771811" y="1495716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5.</a:t>
            </a:r>
          </a:p>
          <a:p>
            <a:pPr algn="ctr"/>
            <a:r>
              <a:rPr lang="ko-KR" altLang="en-US" sz="2000" dirty="0" smtClean="0"/>
              <a:t>시연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0165371" y="1495716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7.</a:t>
            </a:r>
          </a:p>
          <a:p>
            <a:pPr algn="ctr"/>
            <a:r>
              <a:rPr lang="en-US" altLang="ko-KR" sz="2000" dirty="0" smtClean="0"/>
              <a:t>Q &amp; A</a:t>
            </a:r>
            <a:endParaRPr lang="ko-KR" alt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1485454" y="5191346"/>
            <a:ext cx="2394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2.</a:t>
            </a:r>
          </a:p>
          <a:p>
            <a:pPr algn="ctr"/>
            <a:r>
              <a:rPr lang="ko-KR" altLang="en-US" sz="2000" dirty="0" smtClean="0"/>
              <a:t>프로젝트 개발 일정</a:t>
            </a:r>
            <a:endParaRPr lang="en-US" altLang="ko-KR" sz="2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097185" y="5191346"/>
            <a:ext cx="19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4.</a:t>
            </a:r>
          </a:p>
          <a:p>
            <a:pPr algn="ctr"/>
            <a:r>
              <a:rPr lang="ko-KR" altLang="en-US" sz="2000" dirty="0" smtClean="0"/>
              <a:t>프로젝트 화면</a:t>
            </a:r>
            <a:endParaRPr lang="ko-KR" alt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243212" y="5191346"/>
            <a:ext cx="249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6.</a:t>
            </a:r>
          </a:p>
          <a:p>
            <a:pPr algn="ctr"/>
            <a:r>
              <a:rPr lang="ko-KR" altLang="en-US" sz="2000" dirty="0" smtClean="0"/>
              <a:t>프로젝트 발전 계획</a:t>
            </a:r>
            <a:endParaRPr lang="ko-KR" altLang="en-US" sz="20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662" y="4350885"/>
            <a:ext cx="468322" cy="4683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373" y="2514603"/>
            <a:ext cx="463425" cy="4634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505" y="4342733"/>
            <a:ext cx="524985" cy="524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100" y="2512827"/>
            <a:ext cx="544481" cy="54448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750" y="4350165"/>
            <a:ext cx="479675" cy="4796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6797" y="2510418"/>
            <a:ext cx="514773" cy="5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D2771628-942F-B5F2-AE8F-2FBD3D879D44}"/>
              </a:ext>
            </a:extLst>
          </p:cNvPr>
          <p:cNvSpPr/>
          <p:nvPr/>
        </p:nvSpPr>
        <p:spPr>
          <a:xfrm>
            <a:off x="930173" y="1982482"/>
            <a:ext cx="3661233" cy="365527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683AF6E-D79C-8FEA-2005-830AD3D01FB3}"/>
              </a:ext>
            </a:extLst>
          </p:cNvPr>
          <p:cNvSpPr/>
          <p:nvPr/>
        </p:nvSpPr>
        <p:spPr>
          <a:xfrm>
            <a:off x="4265383" y="1982482"/>
            <a:ext cx="3661233" cy="365527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DE4EF03-B8D8-9E8E-B6B7-FC6F599BC1DA}"/>
              </a:ext>
            </a:extLst>
          </p:cNvPr>
          <p:cNvSpPr/>
          <p:nvPr/>
        </p:nvSpPr>
        <p:spPr>
          <a:xfrm>
            <a:off x="7600593" y="1982482"/>
            <a:ext cx="3661233" cy="365527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02" y="2584636"/>
            <a:ext cx="2296574" cy="245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22" y="2584636"/>
            <a:ext cx="2296574" cy="245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12" y="2584635"/>
            <a:ext cx="2296574" cy="245096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20" name="직사각형 1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1" y="204003"/>
              <a:ext cx="12192000" cy="47543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en-US" altLang="ko-KR" sz="3666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EarlyBird</a:t>
              </a: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소개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857597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2802492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4743185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6751219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EB0B727-3237-7A86-B45C-3116CA5D9143}"/>
              </a:ext>
            </a:extLst>
          </p:cNvPr>
          <p:cNvSpPr/>
          <p:nvPr/>
        </p:nvSpPr>
        <p:spPr>
          <a:xfrm>
            <a:off x="8665546" y="2430284"/>
            <a:ext cx="2694628" cy="2661774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2860015" y="2726079"/>
            <a:ext cx="1475397" cy="1475397"/>
          </a:xfrm>
          <a:custGeom>
            <a:avLst/>
            <a:gdLst/>
            <a:ahLst/>
            <a:cxnLst/>
            <a:rect l="l" t="t" r="r" b="b"/>
            <a:pathLst>
              <a:path w="2026109" h="2026109">
                <a:moveTo>
                  <a:pt x="0" y="0"/>
                </a:moveTo>
                <a:lnTo>
                  <a:pt x="2026108" y="0"/>
                </a:lnTo>
                <a:lnTo>
                  <a:pt x="2026108" y="2026108"/>
                </a:lnTo>
                <a:lnTo>
                  <a:pt x="0" y="202610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TextBox 35"/>
          <p:cNvSpPr txBox="1"/>
          <p:nvPr/>
        </p:nvSpPr>
        <p:spPr>
          <a:xfrm>
            <a:off x="7012387" y="1419996"/>
            <a:ext cx="21835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r>
              <a:rPr lang="en-US" altLang="ko-KR" sz="1500" b="1" dirty="0">
                <a:solidFill>
                  <a:srgbClr val="000000"/>
                </a:solidFill>
              </a:rPr>
              <a:t>, UI/UX </a:t>
            </a:r>
            <a:r>
              <a:rPr lang="ko-KR" altLang="en-US" sz="1500" b="1" dirty="0">
                <a:solidFill>
                  <a:srgbClr val="000000"/>
                </a:solidFill>
              </a:rPr>
              <a:t>개선</a:t>
            </a:r>
            <a:r>
              <a:rPr lang="en-US" altLang="ko-KR" sz="1500" b="1" dirty="0">
                <a:solidFill>
                  <a:srgbClr val="000000"/>
                </a:solidFill>
              </a:rPr>
              <a:t>, UI </a:t>
            </a:r>
            <a:r>
              <a:rPr lang="ko-KR" altLang="en-US" sz="1500" b="1" dirty="0">
                <a:solidFill>
                  <a:srgbClr val="000000"/>
                </a:solidFill>
              </a:rPr>
              <a:t>디자인 적용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문서 작업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728339" y="5662592"/>
            <a:ext cx="675369" cy="26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500" b="1" dirty="0" err="1">
                <a:solidFill>
                  <a:srgbClr val="000000"/>
                </a:solidFill>
              </a:rPr>
              <a:t>발표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4566133" y="5676906"/>
            <a:ext cx="3048732" cy="26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>
                <a:solidFill>
                  <a:srgbClr val="000000"/>
                </a:solidFill>
              </a:rPr>
              <a:t>기능 통합 및 통합 테스트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디버깅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1107540" y="2685814"/>
            <a:ext cx="2194743" cy="2194745"/>
          </a:xfrm>
          <a:prstGeom prst="ellipse">
            <a:avLst/>
          </a:prstGeom>
          <a:solidFill>
            <a:srgbClr val="B9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9 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3052435" y="2685814"/>
            <a:ext cx="2194743" cy="2194745"/>
          </a:xfrm>
          <a:prstGeom prst="ellipse">
            <a:avLst/>
          </a:prstGeom>
          <a:solidFill>
            <a:srgbClr val="85D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11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4993128" y="2685814"/>
            <a:ext cx="2194743" cy="2194745"/>
          </a:xfrm>
          <a:prstGeom prst="ellipse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7001162" y="2685814"/>
            <a:ext cx="2194743" cy="2194745"/>
          </a:xfrm>
          <a:prstGeom prst="ellipse">
            <a:avLst/>
          </a:prstGeom>
          <a:solidFill>
            <a:srgbClr val="0DC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18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CDCD4A1-B408-1536-194E-BF6B64601B27}"/>
              </a:ext>
            </a:extLst>
          </p:cNvPr>
          <p:cNvSpPr/>
          <p:nvPr/>
        </p:nvSpPr>
        <p:spPr>
          <a:xfrm>
            <a:off x="8915489" y="2685814"/>
            <a:ext cx="2194743" cy="21947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lt"/>
              </a:rPr>
              <a:t>5. </a:t>
            </a:r>
            <a:r>
              <a:rPr lang="en-US" altLang="ko-KR" sz="2000" b="1" dirty="0" smtClean="0">
                <a:latin typeface="+mj-lt"/>
              </a:rPr>
              <a:t>23 </a:t>
            </a:r>
            <a:r>
              <a:rPr lang="en-US" altLang="ko-KR" sz="2000" b="1" dirty="0">
                <a:latin typeface="+mj-lt"/>
              </a:rPr>
              <a:t>~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6" name="원호 5"/>
          <p:cNvSpPr/>
          <p:nvPr/>
        </p:nvSpPr>
        <p:spPr>
          <a:xfrm rot="8083334">
            <a:off x="696859" y="2320468"/>
            <a:ext cx="2988035" cy="2988035"/>
          </a:xfrm>
          <a:prstGeom prst="arc">
            <a:avLst/>
          </a:prstGeom>
          <a:ln w="38100">
            <a:solidFill>
              <a:srgbClr val="B9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원호 54"/>
          <p:cNvSpPr/>
          <p:nvPr/>
        </p:nvSpPr>
        <p:spPr>
          <a:xfrm rot="8102879">
            <a:off x="4630552" y="2320467"/>
            <a:ext cx="2988035" cy="2988035"/>
          </a:xfrm>
          <a:prstGeom prst="arc">
            <a:avLst/>
          </a:prstGeom>
          <a:ln w="38100">
            <a:solidFill>
              <a:srgbClr val="43C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원호 55"/>
          <p:cNvSpPr/>
          <p:nvPr/>
        </p:nvSpPr>
        <p:spPr>
          <a:xfrm rot="7966065">
            <a:off x="8572007" y="2320467"/>
            <a:ext cx="2988035" cy="298803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/>
          <p:cNvSpPr/>
          <p:nvPr/>
        </p:nvSpPr>
        <p:spPr>
          <a:xfrm rot="13472868" flipV="1">
            <a:off x="2684677" y="2214137"/>
            <a:ext cx="2988035" cy="2988035"/>
          </a:xfrm>
          <a:prstGeom prst="arc">
            <a:avLst/>
          </a:prstGeom>
          <a:ln w="38100">
            <a:solidFill>
              <a:srgbClr val="85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/>
          <p:cNvSpPr/>
          <p:nvPr/>
        </p:nvSpPr>
        <p:spPr>
          <a:xfrm rot="13431313" flipV="1">
            <a:off x="6613447" y="2214136"/>
            <a:ext cx="2988035" cy="2988035"/>
          </a:xfrm>
          <a:prstGeom prst="arc">
            <a:avLst/>
          </a:prstGeom>
          <a:ln w="38100">
            <a:solidFill>
              <a:srgbClr val="0DC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35"/>
          <p:cNvSpPr txBox="1"/>
          <p:nvPr/>
        </p:nvSpPr>
        <p:spPr>
          <a:xfrm>
            <a:off x="3088829" y="1440795"/>
            <a:ext cx="2183518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altLang="ko-KR" sz="1500" b="1" dirty="0" smtClean="0">
                <a:solidFill>
                  <a:srgbClr val="000000"/>
                </a:solidFill>
              </a:rPr>
              <a:t>UI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DB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구축 및 연동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개별 기능 구현 및 테스트</a:t>
            </a:r>
            <a:endParaRPr lang="en-US" sz="1500" b="1" dirty="0">
              <a:solidFill>
                <a:srgbClr val="000000"/>
              </a:solidFill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2397E0DC-DB64-1F01-C13A-95925D7DB040}"/>
              </a:ext>
            </a:extLst>
          </p:cNvPr>
          <p:cNvSpPr txBox="1"/>
          <p:nvPr/>
        </p:nvSpPr>
        <p:spPr>
          <a:xfrm>
            <a:off x="674673" y="5510232"/>
            <a:ext cx="3048732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ko-KR" altLang="en-US" sz="1500" b="1" dirty="0" smtClean="0">
                <a:solidFill>
                  <a:srgbClr val="000000"/>
                </a:solidFill>
              </a:rPr>
              <a:t>프로젝트 선정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프로젝트 구조 설계</a:t>
            </a:r>
            <a:r>
              <a:rPr lang="en-US" altLang="ko-KR" sz="1500" b="1" dirty="0" smtClean="0">
                <a:solidFill>
                  <a:srgbClr val="000000"/>
                </a:solidFill>
              </a:rPr>
              <a:t>,</a:t>
            </a:r>
          </a:p>
          <a:p>
            <a:pPr algn="ctr">
              <a:lnSpc>
                <a:spcPts val="2346"/>
              </a:lnSpc>
            </a:pPr>
            <a:r>
              <a:rPr lang="en-US" sz="1500" b="1" dirty="0" smtClean="0">
                <a:solidFill>
                  <a:srgbClr val="000000"/>
                </a:solidFill>
              </a:rPr>
              <a:t>API </a:t>
            </a:r>
            <a:r>
              <a:rPr lang="ko-KR" altLang="en-US" sz="1500" b="1" dirty="0" smtClean="0">
                <a:solidFill>
                  <a:srgbClr val="000000"/>
                </a:solidFill>
              </a:rPr>
              <a:t>설계</a:t>
            </a:r>
            <a:endParaRPr lang="en-US" sz="1500" b="1" dirty="0">
              <a:solidFill>
                <a:srgbClr val="00000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7" name="직사각형 6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" y="186359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2. </a:t>
              </a:r>
              <a:r>
                <a:rPr lang="en-US" sz="3666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프로젝트</a:t>
              </a:r>
              <a:r>
                <a:rPr 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sz="3666" dirty="0" err="1">
                  <a:solidFill>
                    <a:schemeClr val="bg1"/>
                  </a:solidFill>
                  <a:latin typeface="+mj-ea"/>
                  <a:ea typeface="+mj-ea"/>
                </a:rPr>
                <a:t>개발</a:t>
              </a:r>
              <a:r>
                <a:rPr lang="en-US" sz="3666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sz="3666" dirty="0" err="1">
                  <a:solidFill>
                    <a:schemeClr val="bg1"/>
                  </a:solidFill>
                  <a:latin typeface="+mj-ea"/>
                  <a:ea typeface="+mj-ea"/>
                </a:rPr>
                <a:t>일정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0999" y="151821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15" name="AutoShape 15"/>
          <p:cNvSpPr/>
          <p:nvPr/>
        </p:nvSpPr>
        <p:spPr>
          <a:xfrm flipH="1" flipV="1">
            <a:off x="5071727" y="3816481"/>
            <a:ext cx="1995011" cy="1"/>
          </a:xfrm>
          <a:prstGeom prst="line">
            <a:avLst/>
          </a:prstGeom>
          <a:ln w="28575" cap="flat">
            <a:solidFill>
              <a:schemeClr val="accent5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559614" y="129540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FBA4F-75CC-BA56-AA19-FD5EA6F54940}"/>
              </a:ext>
            </a:extLst>
          </p:cNvPr>
          <p:cNvSpPr txBox="1"/>
          <p:nvPr/>
        </p:nvSpPr>
        <p:spPr>
          <a:xfrm>
            <a:off x="8234371" y="1431047"/>
            <a:ext cx="3460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유세영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추가</a:t>
            </a:r>
            <a:r>
              <a:rPr lang="en-US" altLang="ko-KR" sz="1600" dirty="0"/>
              <a:t>/</a:t>
            </a:r>
            <a:r>
              <a:rPr lang="ko-KR" altLang="en-US" sz="1600" dirty="0"/>
              <a:t>등록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List </a:t>
            </a:r>
            <a:r>
              <a:rPr lang="ko-KR" altLang="en-US" sz="1600" dirty="0"/>
              <a:t>목록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To-Do </a:t>
            </a:r>
            <a:r>
              <a:rPr lang="en-US" altLang="ko-KR" sz="1600" dirty="0" smtClean="0"/>
              <a:t>List/</a:t>
            </a:r>
            <a:r>
              <a:rPr lang="ko-KR" altLang="en-US" sz="1600" dirty="0" smtClean="0"/>
              <a:t>출석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ACFE6-B07C-9440-7295-C095897D2BDA}"/>
              </a:ext>
            </a:extLst>
          </p:cNvPr>
          <p:cNvSpPr txBox="1"/>
          <p:nvPr/>
        </p:nvSpPr>
        <p:spPr>
          <a:xfrm>
            <a:off x="8234371" y="3889649"/>
            <a:ext cx="3021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최병수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/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디자인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219BC-2CE6-8BA9-BF49-480E4DB0696A}"/>
              </a:ext>
            </a:extLst>
          </p:cNvPr>
          <p:cNvSpPr txBox="1"/>
          <p:nvPr/>
        </p:nvSpPr>
        <p:spPr>
          <a:xfrm>
            <a:off x="8238877" y="2635518"/>
            <a:ext cx="3339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윤준영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증감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확인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새 메시지 출력 기능 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8" name="직사각형 17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팀원 소개 및 담당 역할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5" t="73824" r="3297" b="15943"/>
          <a:stretch/>
        </p:blipFill>
        <p:spPr>
          <a:xfrm>
            <a:off x="820329" y="1587285"/>
            <a:ext cx="861237" cy="7017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DF510B-7FF4-C830-2AB6-EF929D84EEFE}"/>
              </a:ext>
            </a:extLst>
          </p:cNvPr>
          <p:cNvSpPr txBox="1"/>
          <p:nvPr/>
        </p:nvSpPr>
        <p:spPr>
          <a:xfrm>
            <a:off x="1889727" y="1507577"/>
            <a:ext cx="2483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F0"/>
                </a:solidFill>
              </a:rPr>
              <a:t>신희우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 및 연계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출석기록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트러블슈팅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22" name="Freeform 3"/>
          <p:cNvSpPr/>
          <p:nvPr/>
        </p:nvSpPr>
        <p:spPr>
          <a:xfrm>
            <a:off x="830999" y="310312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t="44863" r="51641" b="43974"/>
          <a:stretch/>
        </p:blipFill>
        <p:spPr>
          <a:xfrm>
            <a:off x="885534" y="3146634"/>
            <a:ext cx="733646" cy="765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95E421-CD8F-D6FA-B922-40D7DFF3D666}"/>
              </a:ext>
            </a:extLst>
          </p:cNvPr>
          <p:cNvSpPr txBox="1"/>
          <p:nvPr/>
        </p:nvSpPr>
        <p:spPr>
          <a:xfrm>
            <a:off x="1892425" y="3076578"/>
            <a:ext cx="3058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최대호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포인트 상점</a:t>
            </a:r>
            <a:r>
              <a:rPr lang="en-US" altLang="ko-KR" sz="1600" dirty="0"/>
              <a:t>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쿠폰 보관함 기능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PPT </a:t>
            </a:r>
            <a:r>
              <a:rPr lang="ko-KR" altLang="en-US" sz="1600" dirty="0"/>
              <a:t>제작 및 트러블슈팅</a:t>
            </a:r>
            <a:endParaRPr lang="en-US" altLang="ko-KR" sz="1600" dirty="0"/>
          </a:p>
        </p:txBody>
      </p:sp>
      <p:sp>
        <p:nvSpPr>
          <p:cNvPr id="26" name="Freeform 3"/>
          <p:cNvSpPr/>
          <p:nvPr/>
        </p:nvSpPr>
        <p:spPr>
          <a:xfrm>
            <a:off x="830999" y="4752485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28483" r="82970" b="58804"/>
          <a:stretch/>
        </p:blipFill>
        <p:spPr>
          <a:xfrm>
            <a:off x="901589" y="4777743"/>
            <a:ext cx="741248" cy="7893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162CF3-BE9F-C530-1E80-94BA2E2505AB}"/>
              </a:ext>
            </a:extLst>
          </p:cNvPr>
          <p:cNvSpPr txBox="1"/>
          <p:nvPr/>
        </p:nvSpPr>
        <p:spPr>
          <a:xfrm>
            <a:off x="1862145" y="4652017"/>
            <a:ext cx="3058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김경수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 err="1">
                <a:solidFill>
                  <a:srgbClr val="00B0F0"/>
                </a:solidFill>
              </a:rPr>
              <a:t>부팀장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구조 설계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메시지 관리 시스템 구현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기능 간 통합 및 트러블슈팅</a:t>
            </a:r>
          </a:p>
        </p:txBody>
      </p:sp>
      <p:sp>
        <p:nvSpPr>
          <p:cNvPr id="30" name="Freeform 3"/>
          <p:cNvSpPr/>
          <p:nvPr/>
        </p:nvSpPr>
        <p:spPr>
          <a:xfrm>
            <a:off x="7330675" y="1471350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D321CF-A134-2A24-4E9E-FCF74A9D93CE}"/>
              </a:ext>
            </a:extLst>
          </p:cNvPr>
          <p:cNvSpPr/>
          <p:nvPr/>
        </p:nvSpPr>
        <p:spPr>
          <a:xfrm>
            <a:off x="7066739" y="1295400"/>
            <a:ext cx="4512115" cy="509777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30190" r="65878" b="57252"/>
          <a:stretch/>
        </p:blipFill>
        <p:spPr>
          <a:xfrm>
            <a:off x="7415656" y="1507577"/>
            <a:ext cx="669936" cy="695703"/>
          </a:xfrm>
          <a:prstGeom prst="rect">
            <a:avLst/>
          </a:prstGeom>
        </p:spPr>
      </p:pic>
      <p:sp>
        <p:nvSpPr>
          <p:cNvPr id="37" name="Freeform 3"/>
          <p:cNvSpPr/>
          <p:nvPr/>
        </p:nvSpPr>
        <p:spPr>
          <a:xfrm>
            <a:off x="7330675" y="2683911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8" name="Freeform 3"/>
          <p:cNvSpPr/>
          <p:nvPr/>
        </p:nvSpPr>
        <p:spPr>
          <a:xfrm>
            <a:off x="7330675" y="3950469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39" name="Freeform 3"/>
          <p:cNvSpPr/>
          <p:nvPr/>
        </p:nvSpPr>
        <p:spPr>
          <a:xfrm>
            <a:off x="7330675" y="5183514"/>
            <a:ext cx="839899" cy="83989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CB808-DB4B-8C38-D03E-D008006F90A3}"/>
              </a:ext>
            </a:extLst>
          </p:cNvPr>
          <p:cNvSpPr txBox="1"/>
          <p:nvPr/>
        </p:nvSpPr>
        <p:spPr>
          <a:xfrm>
            <a:off x="8238877" y="5157144"/>
            <a:ext cx="2770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박현규</a:t>
            </a:r>
            <a:r>
              <a:rPr lang="en-US" altLang="ko-KR" b="1" dirty="0">
                <a:solidFill>
                  <a:srgbClr val="00B0F0"/>
                </a:solidFill>
              </a:rPr>
              <a:t>(</a:t>
            </a:r>
            <a:r>
              <a:rPr lang="ko-KR" altLang="en-US" b="1" dirty="0">
                <a:solidFill>
                  <a:srgbClr val="00B0F0"/>
                </a:solidFill>
              </a:rPr>
              <a:t>팀원</a:t>
            </a:r>
            <a:r>
              <a:rPr lang="en-US" altLang="ko-KR" b="1" dirty="0">
                <a:solidFill>
                  <a:srgbClr val="00B0F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UI/UX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UI </a:t>
            </a:r>
            <a:r>
              <a:rPr lang="ko-KR" altLang="en-US" sz="1600" dirty="0"/>
              <a:t>리소스 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메인 메뉴 구현</a:t>
            </a:r>
            <a:endParaRPr lang="en-US" altLang="ko-KR" sz="16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59773" r="67037" b="30305"/>
          <a:stretch/>
        </p:blipFill>
        <p:spPr>
          <a:xfrm>
            <a:off x="7390030" y="4018910"/>
            <a:ext cx="733646" cy="6804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44269" r="66202" b="44878"/>
          <a:stretch/>
        </p:blipFill>
        <p:spPr>
          <a:xfrm>
            <a:off x="7279694" y="2724765"/>
            <a:ext cx="925031" cy="74428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2" t="29337" r="36180" b="60121"/>
          <a:stretch/>
        </p:blipFill>
        <p:spPr>
          <a:xfrm>
            <a:off x="7356114" y="5217027"/>
            <a:ext cx="797442" cy="72301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362575" y="3050937"/>
            <a:ext cx="1466850" cy="1466850"/>
            <a:chOff x="5403004" y="1531620"/>
            <a:chExt cx="1466850" cy="1466850"/>
          </a:xfrm>
        </p:grpSpPr>
        <p:sp>
          <p:nvSpPr>
            <p:cNvPr id="44" name="Freeform 3"/>
            <p:cNvSpPr/>
            <p:nvPr/>
          </p:nvSpPr>
          <p:spPr>
            <a:xfrm>
              <a:off x="5403004" y="1531620"/>
              <a:ext cx="1466850" cy="146685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EE7CEE-1281-9689-5EB2-6DF9DFE03A55}"/>
                </a:ext>
              </a:extLst>
            </p:cNvPr>
            <p:cNvSpPr txBox="1"/>
            <p:nvPr/>
          </p:nvSpPr>
          <p:spPr>
            <a:xfrm>
              <a:off x="5551382" y="2080498"/>
              <a:ext cx="116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+mj-lt"/>
                </a:rPr>
                <a:t>EarlyBird</a:t>
              </a:r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1F5D68A-9D6A-1F49-E9ED-568DDB52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08" y="2061148"/>
            <a:ext cx="1386002" cy="13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1A04A0-AD06-895F-3EBC-F97027F58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E7DBFF1-6D04-4160-285F-514FF8669CA0}"/>
              </a:ext>
            </a:extLst>
          </p:cNvPr>
          <p:cNvSpPr/>
          <p:nvPr/>
        </p:nvSpPr>
        <p:spPr>
          <a:xfrm rot="-10800000">
            <a:off x="-413800" y="221197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058C8E1-B1F6-0C38-76F0-B8ED9E9D356F}"/>
              </a:ext>
            </a:extLst>
          </p:cNvPr>
          <p:cNvSpPr/>
          <p:nvPr/>
        </p:nvSpPr>
        <p:spPr>
          <a:xfrm rot="-10800000">
            <a:off x="-413800" y="6611403"/>
            <a:ext cx="1339633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/>
          <p:cNvSpPr txBox="1"/>
          <p:nvPr/>
        </p:nvSpPr>
        <p:spPr>
          <a:xfrm>
            <a:off x="1" y="270515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lt"/>
              </a:rPr>
              <a:t>4. </a:t>
            </a:r>
            <a:r>
              <a:rPr lang="ko-KR" altLang="en-US" sz="6000" dirty="0" smtClean="0">
                <a:solidFill>
                  <a:schemeClr val="bg1"/>
                </a:solidFill>
                <a:latin typeface="+mj-lt"/>
              </a:rPr>
              <a:t>프로젝트 레이아웃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57" b="92286" l="2286" r="585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31" r="40856" b="6221"/>
          <a:stretch/>
        </p:blipFill>
        <p:spPr>
          <a:xfrm>
            <a:off x="10752161" y="5209738"/>
            <a:ext cx="1581605" cy="15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6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회원가입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58" y="1389103"/>
            <a:ext cx="3677163" cy="469648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378568" y="1389103"/>
            <a:ext cx="5572926" cy="4696480"/>
            <a:chOff x="6378568" y="1389103"/>
            <a:chExt cx="5572926" cy="46964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10268729" y="3469753"/>
              <a:ext cx="1682765" cy="542260"/>
              <a:chOff x="10233290" y="3353729"/>
              <a:chExt cx="1682765" cy="54226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0233290" y="3353729"/>
                <a:ext cx="1420582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성공</a:t>
                </a:r>
                <a:endParaRPr lang="ko-KR" altLang="en-US" dirty="0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378568" y="1389103"/>
            <a:ext cx="5657488" cy="4696480"/>
            <a:chOff x="6378568" y="1389103"/>
            <a:chExt cx="5657488" cy="469648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568" y="1389103"/>
              <a:ext cx="3677163" cy="469648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0268729" y="3466213"/>
              <a:ext cx="1767327" cy="542260"/>
              <a:chOff x="10233289" y="3353729"/>
              <a:chExt cx="1767327" cy="54226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233289" y="3353729"/>
                <a:ext cx="1767327" cy="542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264641" y="3440193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회원가입 실패</a:t>
                </a:r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3225211" y="4093535"/>
            <a:ext cx="4036826" cy="1701206"/>
            <a:chOff x="3225211" y="4093535"/>
            <a:chExt cx="4036826" cy="1701206"/>
          </a:xfrm>
        </p:grpSpPr>
        <p:sp>
          <p:nvSpPr>
            <p:cNvPr id="2" name="액자 1"/>
            <p:cNvSpPr/>
            <p:nvPr/>
          </p:nvSpPr>
          <p:spPr>
            <a:xfrm>
              <a:off x="3225211" y="5231215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4426690" y="4093535"/>
              <a:ext cx="2835347" cy="14194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6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4074-0012-2DF4-87AF-943E05CB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66" y="1127864"/>
            <a:ext cx="3677163" cy="536332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3"/>
            <p:cNvSpPr txBox="1"/>
            <p:nvPr/>
          </p:nvSpPr>
          <p:spPr>
            <a:xfrm>
              <a:off x="1" y="202145"/>
              <a:ext cx="12192000" cy="479148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로그인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04008" y="1162810"/>
            <a:ext cx="5205174" cy="5328377"/>
            <a:chOff x="6504008" y="1162810"/>
            <a:chExt cx="5205174" cy="53283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53204" cy="53283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288600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성공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611635" y="4065192"/>
            <a:ext cx="4661035" cy="1297871"/>
            <a:chOff x="2611635" y="4065192"/>
            <a:chExt cx="4661035" cy="1297871"/>
          </a:xfrm>
        </p:grpSpPr>
        <p:sp>
          <p:nvSpPr>
            <p:cNvPr id="2" name="액자 1"/>
            <p:cNvSpPr/>
            <p:nvPr/>
          </p:nvSpPr>
          <p:spPr>
            <a:xfrm>
              <a:off x="2611635" y="4799537"/>
              <a:ext cx="1212112" cy="563526"/>
            </a:xfrm>
            <a:prstGeom prst="frame">
              <a:avLst>
                <a:gd name="adj1" fmla="val 63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3823747" y="4065192"/>
              <a:ext cx="3448923" cy="808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6504008" y="1162810"/>
            <a:ext cx="5205174" cy="5363323"/>
            <a:chOff x="6504008" y="1162810"/>
            <a:chExt cx="5205174" cy="536332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8" y="1162810"/>
              <a:ext cx="3677163" cy="53633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288600" y="3452229"/>
              <a:ext cx="1420582" cy="542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64641" y="3440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로그인 실패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6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8733-F1E8-2E5C-A888-61A74C65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1" cy="916277"/>
            <a:chOff x="0" y="10634"/>
            <a:chExt cx="12192001" cy="829339"/>
          </a:xfr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0" name="직사각형 9"/>
            <p:cNvSpPr/>
            <p:nvPr/>
          </p:nvSpPr>
          <p:spPr>
            <a:xfrm>
              <a:off x="0" y="10634"/>
              <a:ext cx="12192000" cy="8293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" y="186360"/>
              <a:ext cx="12192000" cy="51071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>
                <a:lnSpc>
                  <a:spcPts val="4400"/>
                </a:lnSpc>
                <a:spcBef>
                  <a:spcPct val="0"/>
                </a:spcBef>
              </a:pPr>
              <a:r>
                <a:rPr lang="en-US" altLang="ko-KR" sz="3666" dirty="0" smtClean="0">
                  <a:solidFill>
                    <a:schemeClr val="bg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3666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메인메뉴</a:t>
              </a:r>
              <a:endParaRPr lang="en-US" sz="3666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2" y="1252508"/>
            <a:ext cx="4246480" cy="51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576</Words>
  <Application>Microsoft Office PowerPoint</Application>
  <PresentationFormat>와이드스크린</PresentationFormat>
  <Paragraphs>153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희우 신</dc:creator>
  <cp:lastModifiedBy>soldesk</cp:lastModifiedBy>
  <cp:revision>81</cp:revision>
  <dcterms:created xsi:type="dcterms:W3CDTF">2025-05-20T17:32:22Z</dcterms:created>
  <dcterms:modified xsi:type="dcterms:W3CDTF">2025-05-21T09:09:15Z</dcterms:modified>
</cp:coreProperties>
</file>